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15.xml" ContentType="application/vnd.openxmlformats-officedocument.theme+xml"/>
  <Override PartName="/ppt/theme/theme5.xml" ContentType="application/vnd.openxmlformats-officedocument.theme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7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_rels/presentation.xml.rels" ContentType="application/vnd.openxmlformats-package.relationships+xml"/>
  <Override PartName="/ppt/media/image12.png" ContentType="image/png"/>
  <Override PartName="/ppt/media/image3.png" ContentType="image/png"/>
  <Override PartName="/ppt/media/image13.png" ContentType="image/png"/>
  <Override PartName="/ppt/media/image4.png" ContentType="image/png"/>
  <Override PartName="/ppt/media/image9.png" ContentType="image/png"/>
  <Override PartName="/ppt/media/image18.png" ContentType="image/png"/>
  <Override PartName="/ppt/media/image20.png" ContentType="image/png"/>
  <Override PartName="/ppt/media/image11.png" ContentType="image/png"/>
  <Override PartName="/ppt/media/image2.png" ContentType="image/png"/>
  <Override PartName="/ppt/media/image7.png" ContentType="image/png"/>
  <Override PartName="/ppt/media/image16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8.jpeg" ContentType="image/jpeg"/>
  <Override PartName="/ppt/media/image21.png" ContentType="image/png"/>
  <Override PartName="/ppt/media/image19.png" ContentType="image/png"/>
  <Override PartName="/ppt/media/image17.png" ContentType="image/png"/>
  <Override PartName="/ppt/media/image5.png" ContentType="image/png"/>
  <Override PartName="/ppt/media/image14.png" ContentType="image/png"/>
  <Override PartName="/ppt/media/image6.png" ContentType="image/png"/>
  <Override PartName="/ppt/media/image15.png" ContentType="image/png"/>
  <Override PartName="/ppt/media/image10.png" ContentType="image/png"/>
  <Override PartName="/ppt/media/image1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_rels/notesSlide14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9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</p:sldMasterIdLst>
  <p:notesMasterIdLst>
    <p:notesMasterId r:id="rId16"/>
  </p:notes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67" r:id="rId28"/>
    <p:sldId id="268" r:id="rId29"/>
    <p:sldId id="269" r:id="rId30"/>
    <p:sldId id="270" r:id="rId31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notesMaster" Target="notesMasters/notesMaster1.xml"/><Relationship Id="rId17" Type="http://schemas.openxmlformats.org/officeDocument/2006/relationships/slide" Target="slides/slide1.xml"/><Relationship Id="rId18" Type="http://schemas.openxmlformats.org/officeDocument/2006/relationships/slide" Target="slides/slide2.xml"/><Relationship Id="rId19" Type="http://schemas.openxmlformats.org/officeDocument/2006/relationships/slide" Target="slides/slide3.xml"/><Relationship Id="rId20" Type="http://schemas.openxmlformats.org/officeDocument/2006/relationships/slide" Target="slides/slide4.xml"/><Relationship Id="rId21" Type="http://schemas.openxmlformats.org/officeDocument/2006/relationships/slide" Target="slides/slide5.xml"/><Relationship Id="rId22" Type="http://schemas.openxmlformats.org/officeDocument/2006/relationships/slide" Target="slides/slide6.xml"/><Relationship Id="rId23" Type="http://schemas.openxmlformats.org/officeDocument/2006/relationships/slide" Target="slides/slide7.xml"/><Relationship Id="rId24" Type="http://schemas.openxmlformats.org/officeDocument/2006/relationships/slide" Target="slides/slide8.xml"/><Relationship Id="rId25" Type="http://schemas.openxmlformats.org/officeDocument/2006/relationships/slide" Target="slides/slide9.xml"/><Relationship Id="rId26" Type="http://schemas.openxmlformats.org/officeDocument/2006/relationships/slide" Target="slides/slide10.xml"/><Relationship Id="rId27" Type="http://schemas.openxmlformats.org/officeDocument/2006/relationships/slide" Target="slides/slide11.xml"/><Relationship Id="rId28" Type="http://schemas.openxmlformats.org/officeDocument/2006/relationships/slide" Target="slides/slide12.xml"/><Relationship Id="rId29" Type="http://schemas.openxmlformats.org/officeDocument/2006/relationships/slide" Target="slides/slide13.xml"/><Relationship Id="rId30" Type="http://schemas.openxmlformats.org/officeDocument/2006/relationships/slide" Target="slides/slide14.xml"/><Relationship Id="rId31" Type="http://schemas.openxmlformats.org/officeDocument/2006/relationships/slide" Target="slides/slide15.xml"/><Relationship Id="rId3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9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218D7DB1-8D4E-4786-9015-57090F2BFDC1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520" cy="3083400"/>
          </a:xfrm>
          <a:prstGeom prst="rect">
            <a:avLst/>
          </a:prstGeom>
          <a:ln w="0">
            <a:noFill/>
          </a:ln>
        </p:spPr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4537B58-CD4E-444C-8B90-F3C6C9C67A20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1A5F523-0D29-41F4-9105-C55D60AD6906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57C1341-5A3D-4BA6-97D4-2EA861700841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520" cy="3083400"/>
          </a:xfrm>
          <a:prstGeom prst="rect">
            <a:avLst/>
          </a:prstGeom>
          <a:ln w="0">
            <a:noFill/>
          </a:ln>
        </p:spPr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069FEC2-FB4C-487E-B4B7-825C592792C1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520" cy="3083400"/>
          </a:xfrm>
          <a:prstGeom prst="rect">
            <a:avLst/>
          </a:prstGeom>
          <a:ln w="0">
            <a:noFill/>
          </a:ln>
        </p:spPr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82C292A-C7D2-41CA-95DA-0FD1409E7862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520" cy="3083400"/>
          </a:xfrm>
          <a:prstGeom prst="rect">
            <a:avLst/>
          </a:prstGeom>
          <a:ln w="0">
            <a:noFill/>
          </a:ln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C715BFD-9C2A-430F-8FE3-EB0F4AB888D7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520" cy="3083400"/>
          </a:xfrm>
          <a:prstGeom prst="rect">
            <a:avLst/>
          </a:prstGeom>
          <a:ln w="0">
            <a:noFill/>
          </a:ln>
        </p:spPr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CFCFCC1-061C-46FD-97B7-6BC7A54946A6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520" cy="3083400"/>
          </a:xfrm>
          <a:prstGeom prst="rect">
            <a:avLst/>
          </a:prstGeom>
          <a:ln w="0">
            <a:noFill/>
          </a:ln>
        </p:spPr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B5556EB-2755-43DB-8E39-5A45E4D7D228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520" cy="3083400"/>
          </a:xfrm>
          <a:prstGeom prst="rect">
            <a:avLst/>
          </a:prstGeom>
          <a:ln w="0">
            <a:noFill/>
          </a:ln>
        </p:spPr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6080416-3E5B-4371-BBF6-D4CD69DE8E06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37F89F7-6A01-4667-9052-6A44C7350CB8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9ABB4D4-E385-4EDC-8DF7-C1F726CD8A90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7520" cy="8226720"/>
          </a:xfrm>
          <a:prstGeom prst="rect">
            <a:avLst/>
          </a:prstGeom>
          <a:ln w="0">
            <a:noFill/>
          </a:ln>
        </p:spPr>
      </p:pic>
      <p:sp>
        <p:nvSpPr>
          <p:cNvPr id="42" name="Shape 0"/>
          <p:cNvSpPr/>
          <p:nvPr/>
        </p:nvSpPr>
        <p:spPr>
          <a:xfrm>
            <a:off x="0" y="0"/>
            <a:ext cx="14627520" cy="82267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19720" cy="4086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5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8240" cy="8227440"/>
          </a:xfrm>
          <a:prstGeom prst="rect">
            <a:avLst/>
          </a:prstGeom>
          <a:ln w="0">
            <a:noFill/>
          </a:ln>
        </p:spPr>
      </p:pic>
      <p:sp>
        <p:nvSpPr>
          <p:cNvPr id="45" name="Shape 0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5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8240" cy="8227440"/>
          </a:xfrm>
          <a:prstGeom prst="rect">
            <a:avLst/>
          </a:prstGeom>
          <a:ln w="0">
            <a:noFill/>
          </a:ln>
        </p:spPr>
      </p:pic>
      <p:sp>
        <p:nvSpPr>
          <p:cNvPr id="50" name="Shape 0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5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8240" cy="8227440"/>
          </a:xfrm>
          <a:prstGeom prst="rect">
            <a:avLst/>
          </a:prstGeom>
          <a:ln w="0">
            <a:noFill/>
          </a:ln>
        </p:spPr>
      </p:pic>
      <p:sp>
        <p:nvSpPr>
          <p:cNvPr id="55" name="Shape 0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6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5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8240" cy="8227440"/>
          </a:xfrm>
          <a:prstGeom prst="rect">
            <a:avLst/>
          </a:prstGeom>
          <a:ln w="0">
            <a:noFill/>
          </a:ln>
        </p:spPr>
      </p:pic>
      <p:sp>
        <p:nvSpPr>
          <p:cNvPr id="60" name="Shape 0"/>
          <p:cNvSpPr/>
          <p:nvPr/>
        </p:nvSpPr>
        <p:spPr>
          <a:xfrm>
            <a:off x="0" y="0"/>
            <a:ext cx="14628240" cy="822744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1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0440" cy="409320"/>
          </a:xfrm>
          <a:prstGeom prst="rect">
            <a:avLst/>
          </a:prstGeom>
          <a:ln w="0">
            <a:noFill/>
          </a:ln>
        </p:spPr>
      </p:pic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7520" cy="8226720"/>
          </a:xfrm>
          <a:prstGeom prst="rect">
            <a:avLst/>
          </a:prstGeom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27520" cy="82267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19720" cy="4086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</a:t>
            </a: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7520" cy="8226720"/>
          </a:xfrm>
          <a:prstGeom prst="rect">
            <a:avLst/>
          </a:prstGeom>
          <a:ln w="0">
            <a:noFill/>
          </a:ln>
        </p:spPr>
      </p:pic>
      <p:sp>
        <p:nvSpPr>
          <p:cNvPr id="6" name="Shape 0"/>
          <p:cNvSpPr/>
          <p:nvPr/>
        </p:nvSpPr>
        <p:spPr>
          <a:xfrm>
            <a:off x="0" y="0"/>
            <a:ext cx="14627520" cy="82267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19720" cy="40860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</a:t>
            </a: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7520" cy="8226720"/>
          </a:xfrm>
          <a:prstGeom prst="rect">
            <a:avLst/>
          </a:prstGeom>
          <a:ln w="0">
            <a:noFill/>
          </a:ln>
        </p:spPr>
      </p:pic>
      <p:sp>
        <p:nvSpPr>
          <p:cNvPr id="11" name="Shape 0"/>
          <p:cNvSpPr/>
          <p:nvPr/>
        </p:nvSpPr>
        <p:spPr>
          <a:xfrm>
            <a:off x="0" y="0"/>
            <a:ext cx="14627520" cy="82267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19720" cy="408600"/>
          </a:xfrm>
          <a:prstGeom prst="rect">
            <a:avLst/>
          </a:prstGeom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7520" cy="8226720"/>
          </a:xfrm>
          <a:prstGeom prst="rect">
            <a:avLst/>
          </a:prstGeom>
          <a:ln w="0">
            <a:noFill/>
          </a:ln>
        </p:spPr>
      </p:pic>
      <p:sp>
        <p:nvSpPr>
          <p:cNvPr id="16" name="Shape 0"/>
          <p:cNvSpPr/>
          <p:nvPr/>
        </p:nvSpPr>
        <p:spPr>
          <a:xfrm>
            <a:off x="0" y="0"/>
            <a:ext cx="14627520" cy="82267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19720" cy="408600"/>
          </a:xfrm>
          <a:prstGeom prst="rect">
            <a:avLst/>
          </a:prstGeom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7520" cy="8226720"/>
          </a:xfrm>
          <a:prstGeom prst="rect">
            <a:avLst/>
          </a:prstGeom>
          <a:ln w="0">
            <a:noFill/>
          </a:ln>
        </p:spPr>
      </p:pic>
      <p:sp>
        <p:nvSpPr>
          <p:cNvPr id="21" name="Shape 0"/>
          <p:cNvSpPr/>
          <p:nvPr/>
        </p:nvSpPr>
        <p:spPr>
          <a:xfrm>
            <a:off x="0" y="0"/>
            <a:ext cx="14627520" cy="82267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19720" cy="408600"/>
          </a:xfrm>
          <a:prstGeom prst="rect">
            <a:avLst/>
          </a:prstGeom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7520" cy="8226720"/>
          </a:xfrm>
          <a:prstGeom prst="rect">
            <a:avLst/>
          </a:prstGeom>
          <a:ln w="0">
            <a:noFill/>
          </a:ln>
        </p:spPr>
      </p:pic>
      <p:sp>
        <p:nvSpPr>
          <p:cNvPr id="26" name="Shape 0"/>
          <p:cNvSpPr/>
          <p:nvPr/>
        </p:nvSpPr>
        <p:spPr>
          <a:xfrm>
            <a:off x="0" y="0"/>
            <a:ext cx="14627520" cy="82267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19720" cy="40860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7520" cy="8226720"/>
          </a:xfrm>
          <a:prstGeom prst="rect">
            <a:avLst/>
          </a:prstGeom>
          <a:ln w="0">
            <a:noFill/>
          </a:ln>
        </p:spPr>
      </p:pic>
      <p:sp>
        <p:nvSpPr>
          <p:cNvPr id="31" name="Shape 0"/>
          <p:cNvSpPr/>
          <p:nvPr/>
        </p:nvSpPr>
        <p:spPr>
          <a:xfrm>
            <a:off x="0" y="0"/>
            <a:ext cx="14627520" cy="82267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19720" cy="408600"/>
          </a:xfrm>
          <a:prstGeom prst="rect">
            <a:avLst/>
          </a:prstGeom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27520" cy="8226720"/>
          </a:xfrm>
          <a:prstGeom prst="rect">
            <a:avLst/>
          </a:prstGeom>
          <a:ln w="0">
            <a:noFill/>
          </a:ln>
        </p:spPr>
      </p:pic>
      <p:sp>
        <p:nvSpPr>
          <p:cNvPr id="36" name="Shape 0"/>
          <p:cNvSpPr/>
          <p:nvPr/>
        </p:nvSpPr>
        <p:spPr>
          <a:xfrm>
            <a:off x="0" y="0"/>
            <a:ext cx="14627520" cy="822672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19720" cy="408600"/>
          </a:xfrm>
          <a:prstGeom prst="rect">
            <a:avLst/>
          </a:prstGeom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6640" cy="137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slideLayout" Target="../slideLayouts/slideLayout14.xml"/><Relationship Id="rId7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3520" cy="8226720"/>
          </a:xfrm>
          <a:prstGeom prst="rect">
            <a:avLst/>
          </a:prstGeom>
          <a:ln w="0">
            <a:noFill/>
          </a:ln>
        </p:spPr>
      </p:pic>
      <p:sp>
        <p:nvSpPr>
          <p:cNvPr id="71" name="Text 0"/>
          <p:cNvSpPr/>
          <p:nvPr/>
        </p:nvSpPr>
        <p:spPr>
          <a:xfrm>
            <a:off x="446400" y="2286000"/>
            <a:ext cx="7553520" cy="14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5851"/>
              </a:lnSpc>
              <a:tabLst>
                <a:tab algn="l" pos="0"/>
              </a:tabLst>
            </a:pPr>
            <a:r>
              <a:rPr b="1" lang="en-US" sz="4650" spc="-1" strike="noStrike">
                <a:solidFill>
                  <a:srgbClr val="000000"/>
                </a:solidFill>
                <a:latin typeface="Petrona Bold"/>
                <a:ea typeface="Petrona Bold"/>
              </a:rPr>
              <a:t>Health App with NLP for Calorie Tracking</a:t>
            </a:r>
            <a:endParaRPr b="0" lang="en-US" sz="4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Rectangle 76"/>
          <p:cNvSpPr/>
          <p:nvPr/>
        </p:nvSpPr>
        <p:spPr>
          <a:xfrm>
            <a:off x="228600" y="5486400"/>
            <a:ext cx="4570920" cy="11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Presented By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   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Suyash Tripathi 2100520100159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   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Harsh Vardhan  2100520100129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   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Vivek Kumar      2100520100163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Rectangle 77"/>
          <p:cNvSpPr/>
          <p:nvPr/>
        </p:nvSpPr>
        <p:spPr>
          <a:xfrm>
            <a:off x="5351400" y="6629400"/>
            <a:ext cx="3105720" cy="85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Under the guidance of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        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Dr. Natthan Singh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        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Er. Sandeep Yadav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 28"/>
          <p:cNvSpPr/>
          <p:nvPr/>
        </p:nvSpPr>
        <p:spPr>
          <a:xfrm>
            <a:off x="793800" y="1388880"/>
            <a:ext cx="8101800" cy="7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5851"/>
              </a:lnSpc>
              <a:tabLst>
                <a:tab algn="l" pos="0"/>
              </a:tabLst>
            </a:pPr>
            <a:r>
              <a:rPr b="1" lang="en-US" sz="4650" spc="-1" strike="noStrike">
                <a:solidFill>
                  <a:srgbClr val="000000"/>
                </a:solidFill>
                <a:latin typeface="Petrona Bold"/>
                <a:ea typeface="Petrona Bold"/>
              </a:rPr>
              <a:t>Methodology: NLP Processing</a:t>
            </a:r>
            <a:endParaRPr b="0" lang="en-US" sz="4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Shape 10"/>
          <p:cNvSpPr/>
          <p:nvPr/>
        </p:nvSpPr>
        <p:spPr>
          <a:xfrm>
            <a:off x="793800" y="2473200"/>
            <a:ext cx="4194360" cy="2798640"/>
          </a:xfrm>
          <a:prstGeom prst="roundRect">
            <a:avLst>
              <a:gd name="adj" fmla="val 2699"/>
            </a:avLst>
          </a:prstGeom>
          <a:solidFill>
            <a:srgbClr val="cceeff"/>
          </a:solidFill>
          <a:ln w="762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Text 29"/>
          <p:cNvSpPr/>
          <p:nvPr/>
        </p:nvSpPr>
        <p:spPr>
          <a:xfrm>
            <a:off x="1028160" y="2707560"/>
            <a:ext cx="2975040" cy="37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Query Interpretation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 30"/>
          <p:cNvSpPr/>
          <p:nvPr/>
        </p:nvSpPr>
        <p:spPr>
          <a:xfrm>
            <a:off x="1028160" y="3215880"/>
            <a:ext cx="3725280" cy="108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Using NLP models to understand user queries and extract relevant information.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Shape 15"/>
          <p:cNvSpPr/>
          <p:nvPr/>
        </p:nvSpPr>
        <p:spPr>
          <a:xfrm>
            <a:off x="5217120" y="2473200"/>
            <a:ext cx="4194360" cy="2798640"/>
          </a:xfrm>
          <a:prstGeom prst="roundRect">
            <a:avLst>
              <a:gd name="adj" fmla="val 3402"/>
            </a:avLst>
          </a:prstGeom>
          <a:solidFill>
            <a:srgbClr val="cceeff"/>
          </a:solidFill>
          <a:ln w="762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Text 31"/>
          <p:cNvSpPr/>
          <p:nvPr/>
        </p:nvSpPr>
        <p:spPr>
          <a:xfrm>
            <a:off x="5451480" y="2707560"/>
            <a:ext cx="3725280" cy="7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Named Entity Recognition (NER)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Text 32"/>
          <p:cNvSpPr/>
          <p:nvPr/>
        </p:nvSpPr>
        <p:spPr>
          <a:xfrm>
            <a:off x="5451480" y="3588120"/>
            <a:ext cx="3725280" cy="144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Identifying and extracting important entities, such as food names, exercise types and quantities.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Shape 16"/>
          <p:cNvSpPr/>
          <p:nvPr/>
        </p:nvSpPr>
        <p:spPr>
          <a:xfrm>
            <a:off x="9640080" y="2473200"/>
            <a:ext cx="4194360" cy="2798640"/>
          </a:xfrm>
          <a:prstGeom prst="roundRect">
            <a:avLst>
              <a:gd name="adj" fmla="val 3402"/>
            </a:avLst>
          </a:prstGeom>
          <a:solidFill>
            <a:srgbClr val="cceeff"/>
          </a:solidFill>
          <a:ln w="762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 33"/>
          <p:cNvSpPr/>
          <p:nvPr/>
        </p:nvSpPr>
        <p:spPr>
          <a:xfrm>
            <a:off x="9874440" y="2707560"/>
            <a:ext cx="2975040" cy="37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Tokenization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Text 34"/>
          <p:cNvSpPr/>
          <p:nvPr/>
        </p:nvSpPr>
        <p:spPr>
          <a:xfrm>
            <a:off x="9874440" y="3215880"/>
            <a:ext cx="3725280" cy="108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Breaking down user input into individual tokens for further processing and analysis.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Rectangle 145"/>
          <p:cNvSpPr/>
          <p:nvPr/>
        </p:nvSpPr>
        <p:spPr>
          <a:xfrm>
            <a:off x="12344400" y="7315200"/>
            <a:ext cx="2212920" cy="911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mage 9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4240" cy="8227440"/>
          </a:xfrm>
          <a:prstGeom prst="rect">
            <a:avLst/>
          </a:prstGeom>
          <a:ln w="0">
            <a:noFill/>
          </a:ln>
        </p:spPr>
      </p:pic>
      <p:pic>
        <p:nvPicPr>
          <p:cNvPr id="130" name="Image 10" descr="preencoded.png"/>
          <p:cNvPicPr/>
          <p:nvPr/>
        </p:nvPicPr>
        <p:blipFill>
          <a:blip r:embed="rId2"/>
          <a:stretch/>
        </p:blipFill>
        <p:spPr>
          <a:xfrm>
            <a:off x="221760" y="873000"/>
            <a:ext cx="5040720" cy="6481800"/>
          </a:xfrm>
          <a:prstGeom prst="rect">
            <a:avLst/>
          </a:prstGeom>
          <a:ln w="0">
            <a:noFill/>
          </a:ln>
        </p:spPr>
      </p:pic>
      <p:sp>
        <p:nvSpPr>
          <p:cNvPr id="131" name="Text 35"/>
          <p:cNvSpPr/>
          <p:nvPr/>
        </p:nvSpPr>
        <p:spPr>
          <a:xfrm>
            <a:off x="6107400" y="1063080"/>
            <a:ext cx="7132320" cy="57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4550"/>
              </a:lnSpc>
              <a:tabLst>
                <a:tab algn="l" pos="0"/>
              </a:tabLst>
            </a:pPr>
            <a:r>
              <a:rPr b="1" lang="en-US" sz="3650" spc="-1" strike="noStrike">
                <a:solidFill>
                  <a:srgbClr val="000000"/>
                </a:solidFill>
                <a:latin typeface="Petrona Bold"/>
                <a:ea typeface="Petrona Bold"/>
              </a:rPr>
              <a:t>Calorie Calculation</a:t>
            </a:r>
            <a:endParaRPr b="0" lang="en-US" sz="36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2" name="Image 11" descr="preencoded.png"/>
          <p:cNvPicPr/>
          <p:nvPr/>
        </p:nvPicPr>
        <p:blipFill>
          <a:blip r:embed="rId3"/>
          <a:stretch/>
        </p:blipFill>
        <p:spPr>
          <a:xfrm>
            <a:off x="6107400" y="1911240"/>
            <a:ext cx="441360" cy="441360"/>
          </a:xfrm>
          <a:prstGeom prst="rect">
            <a:avLst/>
          </a:prstGeom>
          <a:ln w="0">
            <a:noFill/>
          </a:ln>
        </p:spPr>
      </p:pic>
      <p:sp>
        <p:nvSpPr>
          <p:cNvPr id="133" name="Text 36"/>
          <p:cNvSpPr/>
          <p:nvPr/>
        </p:nvSpPr>
        <p:spPr>
          <a:xfrm>
            <a:off x="6107400" y="2532240"/>
            <a:ext cx="2326680" cy="28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51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rgbClr val="272525"/>
                </a:solidFill>
                <a:latin typeface="Petrona Bold"/>
                <a:ea typeface="Petrona Bold"/>
              </a:rPr>
              <a:t>Food Matching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Text 37"/>
          <p:cNvSpPr/>
          <p:nvPr/>
        </p:nvSpPr>
        <p:spPr>
          <a:xfrm>
            <a:off x="6107400" y="2929680"/>
            <a:ext cx="7899840" cy="56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272525"/>
                </a:solidFill>
                <a:latin typeface="Inter"/>
                <a:ea typeface="Inter"/>
              </a:rPr>
              <a:t>Matching user-entered food items to the database to retrieve their corresponding calorie values.</a:t>
            </a:r>
            <a:endParaRPr b="0" lang="en-US" sz="13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" name="Image 12" descr="preencoded.png"/>
          <p:cNvPicPr/>
          <p:nvPr/>
        </p:nvPicPr>
        <p:blipFill>
          <a:blip r:embed="rId4"/>
          <a:stretch/>
        </p:blipFill>
        <p:spPr>
          <a:xfrm>
            <a:off x="6107400" y="4029840"/>
            <a:ext cx="441360" cy="441360"/>
          </a:xfrm>
          <a:prstGeom prst="rect">
            <a:avLst/>
          </a:prstGeom>
          <a:ln w="0">
            <a:noFill/>
          </a:ln>
        </p:spPr>
      </p:pic>
      <p:sp>
        <p:nvSpPr>
          <p:cNvPr id="136" name="Text 38"/>
          <p:cNvSpPr/>
          <p:nvPr/>
        </p:nvSpPr>
        <p:spPr>
          <a:xfrm>
            <a:off x="6107400" y="4650480"/>
            <a:ext cx="2326680" cy="28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51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rgbClr val="272525"/>
                </a:solidFill>
                <a:latin typeface="Petrona Bold"/>
                <a:ea typeface="Petrona Bold"/>
              </a:rPr>
              <a:t>Exercise Matching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Text 39"/>
          <p:cNvSpPr/>
          <p:nvPr/>
        </p:nvSpPr>
        <p:spPr>
          <a:xfrm>
            <a:off x="6107400" y="5048280"/>
            <a:ext cx="7899840" cy="28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272525"/>
                </a:solidFill>
                <a:latin typeface="Inter"/>
                <a:ea typeface="Inter"/>
              </a:rPr>
              <a:t>Matching user-entered exercise activities to the database to retrieve their calorie expenditure.</a:t>
            </a:r>
            <a:endParaRPr b="0" lang="en-US" sz="13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8" name="Image 13" descr="preencoded.png"/>
          <p:cNvPicPr/>
          <p:nvPr/>
        </p:nvPicPr>
        <p:blipFill>
          <a:blip r:embed="rId5"/>
          <a:stretch/>
        </p:blipFill>
        <p:spPr>
          <a:xfrm>
            <a:off x="6107400" y="5864040"/>
            <a:ext cx="441360" cy="441360"/>
          </a:xfrm>
          <a:prstGeom prst="rect">
            <a:avLst/>
          </a:prstGeom>
          <a:ln w="0">
            <a:noFill/>
          </a:ln>
        </p:spPr>
      </p:pic>
      <p:sp>
        <p:nvSpPr>
          <p:cNvPr id="139" name="Text 40"/>
          <p:cNvSpPr/>
          <p:nvPr/>
        </p:nvSpPr>
        <p:spPr>
          <a:xfrm>
            <a:off x="6107400" y="6485040"/>
            <a:ext cx="2326680" cy="28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51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rgbClr val="272525"/>
                </a:solidFill>
                <a:latin typeface="Petrona Bold"/>
                <a:ea typeface="Petrona Bold"/>
              </a:rPr>
              <a:t>Algorithms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Text 41"/>
          <p:cNvSpPr/>
          <p:nvPr/>
        </p:nvSpPr>
        <p:spPr>
          <a:xfrm>
            <a:off x="6107400" y="6882480"/>
            <a:ext cx="7899840" cy="28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200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272525"/>
                </a:solidFill>
                <a:latin typeface="Inter"/>
                <a:ea typeface="Inter"/>
              </a:rPr>
              <a:t>Using algorithms to accurately calculate the user's total calorie intake and expenditure.</a:t>
            </a:r>
            <a:endParaRPr b="0" lang="en-US" sz="13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Rectangle 158"/>
          <p:cNvSpPr/>
          <p:nvPr/>
        </p:nvSpPr>
        <p:spPr>
          <a:xfrm>
            <a:off x="11959560" y="7317000"/>
            <a:ext cx="2670120" cy="911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27520" cy="2321640"/>
          </a:xfrm>
          <a:prstGeom prst="rect">
            <a:avLst/>
          </a:prstGeom>
          <a:ln w="0">
            <a:noFill/>
          </a:ln>
        </p:spPr>
      </p:pic>
      <p:sp>
        <p:nvSpPr>
          <p:cNvPr id="143" name="Text 0"/>
          <p:cNvSpPr/>
          <p:nvPr/>
        </p:nvSpPr>
        <p:spPr>
          <a:xfrm>
            <a:off x="650880" y="2835720"/>
            <a:ext cx="10186920" cy="60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4799"/>
              </a:lnSpc>
              <a:tabLst>
                <a:tab algn="l" pos="0"/>
              </a:tabLst>
            </a:pPr>
            <a:r>
              <a:rPr b="1" lang="en-US" sz="3800" spc="-1" strike="noStrike">
                <a:solidFill>
                  <a:srgbClr val="000000"/>
                </a:solidFill>
                <a:latin typeface="Petrona Bold"/>
                <a:ea typeface="Petrona Bold"/>
              </a:rPr>
              <a:t>Analyzing Daily, Weekly, and Monthly Reports</a:t>
            </a:r>
            <a:endParaRPr b="0" lang="en-US" sz="3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Shape 1"/>
          <p:cNvSpPr/>
          <p:nvPr/>
        </p:nvSpPr>
        <p:spPr>
          <a:xfrm>
            <a:off x="650880" y="5573160"/>
            <a:ext cx="13325760" cy="20160"/>
          </a:xfrm>
          <a:prstGeom prst="roundRect">
            <a:avLst>
              <a:gd name="adj" fmla="val 341653"/>
            </a:avLst>
          </a:prstGeom>
          <a:solidFill>
            <a:srgbClr val="b2d4e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Shape 2"/>
          <p:cNvSpPr/>
          <p:nvPr/>
        </p:nvSpPr>
        <p:spPr>
          <a:xfrm>
            <a:off x="3925080" y="4922640"/>
            <a:ext cx="20160" cy="648000"/>
          </a:xfrm>
          <a:prstGeom prst="roundRect">
            <a:avLst>
              <a:gd name="adj" fmla="val 341653"/>
            </a:avLst>
          </a:prstGeom>
          <a:solidFill>
            <a:srgbClr val="b2d4e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Shape 3"/>
          <p:cNvSpPr/>
          <p:nvPr/>
        </p:nvSpPr>
        <p:spPr>
          <a:xfrm>
            <a:off x="3727080" y="5364000"/>
            <a:ext cx="415440" cy="415440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Text 4"/>
          <p:cNvSpPr/>
          <p:nvPr/>
        </p:nvSpPr>
        <p:spPr>
          <a:xfrm>
            <a:off x="3873600" y="5427000"/>
            <a:ext cx="122400" cy="29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299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1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Text 5"/>
          <p:cNvSpPr/>
          <p:nvPr/>
        </p:nvSpPr>
        <p:spPr>
          <a:xfrm>
            <a:off x="2716200" y="3724920"/>
            <a:ext cx="2437920" cy="30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401"/>
              </a:lnSpc>
              <a:tabLst>
                <a:tab algn="l" pos="0"/>
              </a:tabLst>
            </a:pPr>
            <a:r>
              <a:rPr b="1" lang="en-US" sz="1900" spc="-1" strike="noStrike">
                <a:solidFill>
                  <a:srgbClr val="272525"/>
                </a:solidFill>
                <a:latin typeface="Petrona Bold"/>
                <a:ea typeface="Petrona Bold"/>
              </a:rPr>
              <a:t>Daily Reports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Text 6"/>
          <p:cNvSpPr/>
          <p:nvPr/>
        </p:nvSpPr>
        <p:spPr>
          <a:xfrm>
            <a:off x="836640" y="4141440"/>
            <a:ext cx="6196680" cy="5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2299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272525"/>
                </a:solidFill>
                <a:latin typeface="Inter"/>
                <a:ea typeface="Inter"/>
              </a:rPr>
              <a:t>Users can view daily summaries of their calorie intake and burn, allowing for immediate feedback and adjustments.</a:t>
            </a:r>
            <a:endParaRPr b="0" lang="en-US" sz="1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Shape 7"/>
          <p:cNvSpPr/>
          <p:nvPr/>
        </p:nvSpPr>
        <p:spPr>
          <a:xfrm>
            <a:off x="7303680" y="5573160"/>
            <a:ext cx="20160" cy="648000"/>
          </a:xfrm>
          <a:prstGeom prst="roundRect">
            <a:avLst>
              <a:gd name="adj" fmla="val 341653"/>
            </a:avLst>
          </a:prstGeom>
          <a:solidFill>
            <a:srgbClr val="b2d4e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Shape 8"/>
          <p:cNvSpPr/>
          <p:nvPr/>
        </p:nvSpPr>
        <p:spPr>
          <a:xfrm>
            <a:off x="7106040" y="5364000"/>
            <a:ext cx="415440" cy="415440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Text 9"/>
          <p:cNvSpPr/>
          <p:nvPr/>
        </p:nvSpPr>
        <p:spPr>
          <a:xfrm>
            <a:off x="7232040" y="5427000"/>
            <a:ext cx="163080" cy="29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299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2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 10"/>
          <p:cNvSpPr/>
          <p:nvPr/>
        </p:nvSpPr>
        <p:spPr>
          <a:xfrm>
            <a:off x="6094800" y="6410160"/>
            <a:ext cx="2437920" cy="30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401"/>
              </a:lnSpc>
              <a:tabLst>
                <a:tab algn="l" pos="0"/>
              </a:tabLst>
            </a:pPr>
            <a:r>
              <a:rPr b="1" lang="en-US" sz="1900" spc="-1" strike="noStrike">
                <a:solidFill>
                  <a:srgbClr val="272525"/>
                </a:solidFill>
                <a:latin typeface="Petrona Bold"/>
                <a:ea typeface="Petrona Bold"/>
              </a:rPr>
              <a:t>Weekly Reports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Text 11"/>
          <p:cNvSpPr/>
          <p:nvPr/>
        </p:nvSpPr>
        <p:spPr>
          <a:xfrm>
            <a:off x="4215240" y="6826680"/>
            <a:ext cx="6196680" cy="88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2299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272525"/>
                </a:solidFill>
                <a:latin typeface="Inter"/>
                <a:ea typeface="Inter"/>
              </a:rPr>
              <a:t>Weekly reports provide a comprehensive overview of dietary and exercise patterns, helping users identify trends and areas for improvement.</a:t>
            </a:r>
            <a:endParaRPr b="0" lang="en-US" sz="1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Shape 12"/>
          <p:cNvSpPr/>
          <p:nvPr/>
        </p:nvSpPr>
        <p:spPr>
          <a:xfrm>
            <a:off x="10682280" y="4922640"/>
            <a:ext cx="20160" cy="648000"/>
          </a:xfrm>
          <a:prstGeom prst="roundRect">
            <a:avLst>
              <a:gd name="adj" fmla="val 341653"/>
            </a:avLst>
          </a:prstGeom>
          <a:solidFill>
            <a:srgbClr val="b2d4e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Shape 13"/>
          <p:cNvSpPr/>
          <p:nvPr/>
        </p:nvSpPr>
        <p:spPr>
          <a:xfrm>
            <a:off x="10484640" y="5364000"/>
            <a:ext cx="415440" cy="415440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Text 14"/>
          <p:cNvSpPr/>
          <p:nvPr/>
        </p:nvSpPr>
        <p:spPr>
          <a:xfrm>
            <a:off x="10611000" y="5427000"/>
            <a:ext cx="162720" cy="29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299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3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Text 15"/>
          <p:cNvSpPr/>
          <p:nvPr/>
        </p:nvSpPr>
        <p:spPr>
          <a:xfrm>
            <a:off x="9473400" y="3724920"/>
            <a:ext cx="2437920" cy="30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2401"/>
              </a:lnSpc>
              <a:tabLst>
                <a:tab algn="l" pos="0"/>
              </a:tabLst>
            </a:pPr>
            <a:r>
              <a:rPr b="1" lang="en-US" sz="1900" spc="-1" strike="noStrike">
                <a:solidFill>
                  <a:srgbClr val="272525"/>
                </a:solidFill>
                <a:latin typeface="Petrona Bold"/>
                <a:ea typeface="Petrona Bold"/>
              </a:rPr>
              <a:t>Monthly Reports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 16"/>
          <p:cNvSpPr/>
          <p:nvPr/>
        </p:nvSpPr>
        <p:spPr>
          <a:xfrm>
            <a:off x="7593840" y="4141440"/>
            <a:ext cx="6197040" cy="5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2299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272525"/>
                </a:solidFill>
                <a:latin typeface="Inter"/>
                <a:ea typeface="Inter"/>
              </a:rPr>
              <a:t>Monthly reports offer a long-term perspective, allowing users to track progress toward their health goals over time.</a:t>
            </a:r>
            <a:endParaRPr b="0" lang="en-US" sz="1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Rectangle 177"/>
          <p:cNvSpPr/>
          <p:nvPr/>
        </p:nvSpPr>
        <p:spPr>
          <a:xfrm>
            <a:off x="12344400" y="7086600"/>
            <a:ext cx="2283480" cy="10764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 0"/>
          <p:cNvSpPr/>
          <p:nvPr/>
        </p:nvSpPr>
        <p:spPr>
          <a:xfrm>
            <a:off x="793800" y="1779480"/>
            <a:ext cx="10599480" cy="7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5851"/>
              </a:lnSpc>
              <a:tabLst>
                <a:tab algn="l" pos="0"/>
              </a:tabLst>
            </a:pPr>
            <a:r>
              <a:rPr b="1" lang="en-US" sz="4650" spc="-1" strike="noStrike">
                <a:solidFill>
                  <a:srgbClr val="000000"/>
                </a:solidFill>
                <a:latin typeface="Petrona Bold"/>
                <a:ea typeface="Petrona Bold"/>
              </a:rPr>
              <a:t>Helping Users Meet Their Health Goals</a:t>
            </a:r>
            <a:endParaRPr b="0" lang="en-US" sz="46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2" name="Image 0" descr="preencoded.png"/>
          <p:cNvPicPr/>
          <p:nvPr/>
        </p:nvPicPr>
        <p:blipFill>
          <a:blip r:embed="rId1"/>
          <a:stretch/>
        </p:blipFill>
        <p:spPr>
          <a:xfrm>
            <a:off x="3247560" y="2977200"/>
            <a:ext cx="1611000" cy="822960"/>
          </a:xfrm>
          <a:prstGeom prst="rect">
            <a:avLst/>
          </a:prstGeom>
          <a:ln w="0">
            <a:noFill/>
          </a:ln>
        </p:spPr>
      </p:pic>
      <p:sp>
        <p:nvSpPr>
          <p:cNvPr id="163" name="Text 1"/>
          <p:cNvSpPr/>
          <p:nvPr/>
        </p:nvSpPr>
        <p:spPr>
          <a:xfrm>
            <a:off x="3993840" y="3253320"/>
            <a:ext cx="11844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3549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272525"/>
                </a:solidFill>
                <a:latin typeface="Petrona Bold"/>
                <a:ea typeface="Petrona Bold"/>
              </a:rPr>
              <a:t>1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Text 2"/>
          <p:cNvSpPr/>
          <p:nvPr/>
        </p:nvSpPr>
        <p:spPr>
          <a:xfrm>
            <a:off x="5088240" y="3204000"/>
            <a:ext cx="279900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Weight Management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Shape 3"/>
          <p:cNvSpPr/>
          <p:nvPr/>
        </p:nvSpPr>
        <p:spPr>
          <a:xfrm>
            <a:off x="4917960" y="3816000"/>
            <a:ext cx="8858880" cy="12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34560" bIns="-3456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6" name="Image 1" descr="preencoded.png"/>
          <p:cNvPicPr/>
          <p:nvPr/>
        </p:nvPicPr>
        <p:blipFill>
          <a:blip r:embed="rId2"/>
          <a:stretch/>
        </p:blipFill>
        <p:spPr>
          <a:xfrm>
            <a:off x="2440440" y="3859560"/>
            <a:ext cx="3225240" cy="822960"/>
          </a:xfrm>
          <a:prstGeom prst="rect">
            <a:avLst/>
          </a:prstGeom>
          <a:ln w="0">
            <a:noFill/>
          </a:ln>
        </p:spPr>
      </p:pic>
      <p:sp>
        <p:nvSpPr>
          <p:cNvPr id="167" name="Text 4"/>
          <p:cNvSpPr/>
          <p:nvPr/>
        </p:nvSpPr>
        <p:spPr>
          <a:xfrm>
            <a:off x="3974040" y="4045680"/>
            <a:ext cx="15768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3549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272525"/>
                </a:solidFill>
                <a:latin typeface="Petrona Bold"/>
                <a:ea typeface="Petrona Bold"/>
              </a:rPr>
              <a:t>2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 5"/>
          <p:cNvSpPr/>
          <p:nvPr/>
        </p:nvSpPr>
        <p:spPr>
          <a:xfrm>
            <a:off x="5895360" y="4086360"/>
            <a:ext cx="268848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Improved Nutrition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Shape 6"/>
          <p:cNvSpPr/>
          <p:nvPr/>
        </p:nvSpPr>
        <p:spPr>
          <a:xfrm>
            <a:off x="5725080" y="4698360"/>
            <a:ext cx="8051760" cy="12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34560" bIns="-3456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Image 2" descr="preencoded.png"/>
          <p:cNvPicPr/>
          <p:nvPr/>
        </p:nvPicPr>
        <p:blipFill>
          <a:blip r:embed="rId3"/>
          <a:stretch/>
        </p:blipFill>
        <p:spPr>
          <a:xfrm>
            <a:off x="1633320" y="4741920"/>
            <a:ext cx="4839120" cy="822960"/>
          </a:xfrm>
          <a:prstGeom prst="rect">
            <a:avLst/>
          </a:prstGeom>
          <a:ln w="0">
            <a:noFill/>
          </a:ln>
        </p:spPr>
      </p:pic>
      <p:sp>
        <p:nvSpPr>
          <p:cNvPr id="171" name="Text 7"/>
          <p:cNvSpPr/>
          <p:nvPr/>
        </p:nvSpPr>
        <p:spPr>
          <a:xfrm>
            <a:off x="3974040" y="4928040"/>
            <a:ext cx="15768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3549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272525"/>
                </a:solidFill>
                <a:latin typeface="Petrona Bold"/>
                <a:ea typeface="Petrona Bold"/>
              </a:rPr>
              <a:t>3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Text 8"/>
          <p:cNvSpPr/>
          <p:nvPr/>
        </p:nvSpPr>
        <p:spPr>
          <a:xfrm>
            <a:off x="6702120" y="4968720"/>
            <a:ext cx="247428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Increased Activity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Shape 9"/>
          <p:cNvSpPr/>
          <p:nvPr/>
        </p:nvSpPr>
        <p:spPr>
          <a:xfrm>
            <a:off x="6532200" y="5580720"/>
            <a:ext cx="7245000" cy="12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34560" bIns="-3456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4" name="Image 3" descr="preencoded.png"/>
          <p:cNvPicPr/>
          <p:nvPr/>
        </p:nvPicPr>
        <p:blipFill>
          <a:blip r:embed="rId4"/>
          <a:stretch/>
        </p:blipFill>
        <p:spPr>
          <a:xfrm>
            <a:off x="826200" y="5624280"/>
            <a:ext cx="6453360" cy="822960"/>
          </a:xfrm>
          <a:prstGeom prst="rect">
            <a:avLst/>
          </a:prstGeom>
          <a:ln w="0">
            <a:noFill/>
          </a:ln>
        </p:spPr>
      </p:pic>
      <p:sp>
        <p:nvSpPr>
          <p:cNvPr id="175" name="Text 10"/>
          <p:cNvSpPr/>
          <p:nvPr/>
        </p:nvSpPr>
        <p:spPr>
          <a:xfrm>
            <a:off x="3978000" y="5810400"/>
            <a:ext cx="1497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 defTabSz="914400">
              <a:lnSpc>
                <a:spcPts val="3549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272525"/>
                </a:solidFill>
                <a:latin typeface="Petrona Bold"/>
                <a:ea typeface="Petrona Bold"/>
              </a:rPr>
              <a:t>4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Text 11"/>
          <p:cNvSpPr/>
          <p:nvPr/>
        </p:nvSpPr>
        <p:spPr>
          <a:xfrm>
            <a:off x="7509240" y="5851080"/>
            <a:ext cx="290664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Enhanced Well-being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Rectangle 194"/>
          <p:cNvSpPr/>
          <p:nvPr/>
        </p:nvSpPr>
        <p:spPr>
          <a:xfrm>
            <a:off x="12115800" y="7086600"/>
            <a:ext cx="2441520" cy="11404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Image 0" descr="preencoded.png"/>
          <p:cNvPicPr/>
          <p:nvPr/>
        </p:nvPicPr>
        <p:blipFill>
          <a:blip r:embed="rId1"/>
          <a:stretch/>
        </p:blipFill>
        <p:spPr>
          <a:xfrm>
            <a:off x="9144000" y="2520"/>
            <a:ext cx="5483520" cy="8226720"/>
          </a:xfrm>
          <a:prstGeom prst="rect">
            <a:avLst/>
          </a:prstGeom>
          <a:ln w="0">
            <a:noFill/>
          </a:ln>
        </p:spPr>
      </p:pic>
      <p:sp>
        <p:nvSpPr>
          <p:cNvPr id="179" name="Text 0"/>
          <p:cNvSpPr/>
          <p:nvPr/>
        </p:nvSpPr>
        <p:spPr>
          <a:xfrm>
            <a:off x="793800" y="2665440"/>
            <a:ext cx="7309800" cy="7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5851"/>
              </a:lnSpc>
              <a:tabLst>
                <a:tab algn="l" pos="0"/>
              </a:tabLst>
            </a:pPr>
            <a:r>
              <a:rPr b="1" lang="en-US" sz="4650" spc="-1" strike="noStrike">
                <a:solidFill>
                  <a:srgbClr val="000000"/>
                </a:solidFill>
                <a:latin typeface="Petrona Bold"/>
                <a:ea typeface="Petrona Bold"/>
              </a:rPr>
              <a:t>Conclusion </a:t>
            </a:r>
            <a:endParaRPr b="0" lang="en-US" sz="4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Text 1"/>
          <p:cNvSpPr/>
          <p:nvPr/>
        </p:nvSpPr>
        <p:spPr>
          <a:xfrm>
            <a:off x="914400" y="4114800"/>
            <a:ext cx="7553520" cy="181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This NLP-powered health app has the potential to revolutionize calorie tracking and empower users to achieve their health goals. 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ctangle 198"/>
          <p:cNvSpPr/>
          <p:nvPr/>
        </p:nvSpPr>
        <p:spPr>
          <a:xfrm>
            <a:off x="12115800" y="7086600"/>
            <a:ext cx="2441520" cy="11404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Rectangle 199"/>
          <p:cNvSpPr/>
          <p:nvPr/>
        </p:nvSpPr>
        <p:spPr>
          <a:xfrm>
            <a:off x="5660640" y="3571920"/>
            <a:ext cx="322812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1" lang="en-US" sz="4800" spc="-1" strike="noStrike">
                <a:solidFill>
                  <a:srgbClr val="000000"/>
                </a:solidFill>
                <a:latin typeface="Arial"/>
              </a:rPr>
              <a:t>Thank you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0"/>
          <p:cNvSpPr/>
          <p:nvPr/>
        </p:nvSpPr>
        <p:spPr>
          <a:xfrm>
            <a:off x="793800" y="2513160"/>
            <a:ext cx="11837880" cy="7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5851"/>
              </a:lnSpc>
              <a:tabLst>
                <a:tab algn="l" pos="0"/>
              </a:tabLst>
            </a:pPr>
            <a:r>
              <a:rPr b="1" lang="en-US" sz="4650" spc="-1" strike="noStrike">
                <a:solidFill>
                  <a:srgbClr val="000000"/>
                </a:solidFill>
                <a:latin typeface="Petrona Bold"/>
                <a:ea typeface="Petrona Bold"/>
              </a:rPr>
              <a:t>Intro to Natural Language Processing (NLP)</a:t>
            </a:r>
            <a:endParaRPr b="0" lang="en-US" sz="4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Text 1"/>
          <p:cNvSpPr/>
          <p:nvPr/>
        </p:nvSpPr>
        <p:spPr>
          <a:xfrm>
            <a:off x="793800" y="3824640"/>
            <a:ext cx="342324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000000"/>
                </a:solidFill>
                <a:latin typeface="Petrona Bold"/>
                <a:ea typeface="Petrona Bold"/>
              </a:rPr>
              <a:t>Language Understanding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Text 2"/>
          <p:cNvSpPr/>
          <p:nvPr/>
        </p:nvSpPr>
        <p:spPr>
          <a:xfrm>
            <a:off x="793800" y="4423320"/>
            <a:ext cx="6241680" cy="72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NLP allows computers to understand and interpret human language, unlocking new possibilities for interaction.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 3"/>
          <p:cNvSpPr/>
          <p:nvPr/>
        </p:nvSpPr>
        <p:spPr>
          <a:xfrm>
            <a:off x="7599600" y="3824640"/>
            <a:ext cx="297432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000000"/>
                </a:solidFill>
                <a:latin typeface="Petrona Bold"/>
                <a:ea typeface="Petrona Bold"/>
              </a:rPr>
              <a:t>Contextual Analysis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Text 4"/>
          <p:cNvSpPr/>
          <p:nvPr/>
        </p:nvSpPr>
        <p:spPr>
          <a:xfrm>
            <a:off x="7599600" y="4423320"/>
            <a:ext cx="6241680" cy="108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NLP techniques can analyze the context and meaning behind words and phrases, enabling accurate data extraction.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Rectangle 83"/>
          <p:cNvSpPr/>
          <p:nvPr/>
        </p:nvSpPr>
        <p:spPr>
          <a:xfrm>
            <a:off x="12344400" y="6858000"/>
            <a:ext cx="2285280" cy="1305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 0"/>
          <p:cNvSpPr/>
          <p:nvPr/>
        </p:nvSpPr>
        <p:spPr>
          <a:xfrm>
            <a:off x="793800" y="2464920"/>
            <a:ext cx="11681280" cy="7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5851"/>
              </a:lnSpc>
              <a:tabLst>
                <a:tab algn="l" pos="0"/>
              </a:tabLst>
            </a:pPr>
            <a:r>
              <a:rPr b="1" lang="en-US" sz="4650" spc="-1" strike="noStrike">
                <a:solidFill>
                  <a:srgbClr val="000000"/>
                </a:solidFill>
                <a:latin typeface="Petrona Bold"/>
                <a:ea typeface="Petrona Bold"/>
              </a:rPr>
              <a:t>User's Natural Language Queries for Eating</a:t>
            </a:r>
            <a:endParaRPr b="0" lang="en-US" sz="4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Shape 1"/>
          <p:cNvSpPr/>
          <p:nvPr/>
        </p:nvSpPr>
        <p:spPr>
          <a:xfrm>
            <a:off x="793800" y="3804480"/>
            <a:ext cx="393840" cy="393840"/>
          </a:xfrm>
          <a:prstGeom prst="roundRect">
            <a:avLst>
              <a:gd name="adj" fmla="val 24007"/>
            </a:avLst>
          </a:prstGeom>
          <a:solidFill>
            <a:srgbClr val="cceeff"/>
          </a:solidFill>
          <a:ln w="762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Text 2"/>
          <p:cNvSpPr/>
          <p:nvPr/>
        </p:nvSpPr>
        <p:spPr>
          <a:xfrm>
            <a:off x="1417320" y="3804480"/>
            <a:ext cx="297432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Food Log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 3"/>
          <p:cNvSpPr/>
          <p:nvPr/>
        </p:nvSpPr>
        <p:spPr>
          <a:xfrm>
            <a:off x="1417320" y="4312800"/>
            <a:ext cx="5781600" cy="14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Users can easily track their food intake by entering natural language descriptions such as "I had a bowl of oatmeal with berries" or "one slice of pizza with pepperoni."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Shape 4"/>
          <p:cNvSpPr/>
          <p:nvPr/>
        </p:nvSpPr>
        <p:spPr>
          <a:xfrm>
            <a:off x="7428600" y="3804480"/>
            <a:ext cx="393840" cy="393840"/>
          </a:xfrm>
          <a:prstGeom prst="roundRect">
            <a:avLst>
              <a:gd name="adj" fmla="val 24007"/>
            </a:avLst>
          </a:prstGeom>
          <a:solidFill>
            <a:srgbClr val="cceeff"/>
          </a:solidFill>
          <a:ln w="7620">
            <a:solidFill>
              <a:srgbClr val="b2d4e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5"/>
          <p:cNvSpPr/>
          <p:nvPr/>
        </p:nvSpPr>
        <p:spPr>
          <a:xfrm>
            <a:off x="8052480" y="3804480"/>
            <a:ext cx="297432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Calorie Estimates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Text 6"/>
          <p:cNvSpPr/>
          <p:nvPr/>
        </p:nvSpPr>
        <p:spPr>
          <a:xfrm>
            <a:off x="8052480" y="4312800"/>
            <a:ext cx="5781600" cy="108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The app can estimate the calorie content of meals and snacks based on the user's descriptions, eliminating manual calculations.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Rectangle 91"/>
          <p:cNvSpPr/>
          <p:nvPr/>
        </p:nvSpPr>
        <p:spPr>
          <a:xfrm>
            <a:off x="12115800" y="6858000"/>
            <a:ext cx="2441520" cy="13690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3520" cy="8226720"/>
          </a:xfrm>
          <a:prstGeom prst="rect">
            <a:avLst/>
          </a:prstGeom>
          <a:ln w="0">
            <a:noFill/>
          </a:ln>
        </p:spPr>
      </p:pic>
      <p:sp>
        <p:nvSpPr>
          <p:cNvPr id="89" name="Text 0"/>
          <p:cNvSpPr/>
          <p:nvPr/>
        </p:nvSpPr>
        <p:spPr>
          <a:xfrm>
            <a:off x="6280200" y="1642320"/>
            <a:ext cx="7553520" cy="14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5851"/>
              </a:lnSpc>
              <a:tabLst>
                <a:tab algn="l" pos="0"/>
              </a:tabLst>
            </a:pPr>
            <a:r>
              <a:rPr b="1" lang="en-US" sz="4650" spc="-1" strike="noStrike">
                <a:solidFill>
                  <a:srgbClr val="000000"/>
                </a:solidFill>
                <a:latin typeface="Petrona Bold"/>
                <a:ea typeface="Petrona Bold"/>
              </a:rPr>
              <a:t>User's Natural Language Queries for Exercise</a:t>
            </a:r>
            <a:endParaRPr b="0" lang="en-US" sz="46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0" name="Image 1" descr="preencoded.png"/>
          <p:cNvPicPr/>
          <p:nvPr/>
        </p:nvPicPr>
        <p:blipFill>
          <a:blip r:embed="rId2"/>
          <a:stretch/>
        </p:blipFill>
        <p:spPr>
          <a:xfrm>
            <a:off x="6280200" y="3470760"/>
            <a:ext cx="564120" cy="564120"/>
          </a:xfrm>
          <a:prstGeom prst="rect">
            <a:avLst/>
          </a:prstGeom>
          <a:ln w="0">
            <a:noFill/>
          </a:ln>
        </p:spPr>
      </p:pic>
      <p:sp>
        <p:nvSpPr>
          <p:cNvPr id="91" name="Text 1"/>
          <p:cNvSpPr/>
          <p:nvPr/>
        </p:nvSpPr>
        <p:spPr>
          <a:xfrm>
            <a:off x="6280200" y="4264560"/>
            <a:ext cx="297432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Workout Tracking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Text 2"/>
          <p:cNvSpPr/>
          <p:nvPr/>
        </p:nvSpPr>
        <p:spPr>
          <a:xfrm>
            <a:off x="6280200" y="4772880"/>
            <a:ext cx="3605040" cy="181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Users can input workouts using natural language like "30-minute run" or "1 hour yoga session," allowing for flexibility and ease of tracking.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3" name="Image 2" descr="preencoded.png"/>
          <p:cNvPicPr/>
          <p:nvPr/>
        </p:nvPicPr>
        <p:blipFill>
          <a:blip r:embed="rId3"/>
          <a:stretch/>
        </p:blipFill>
        <p:spPr>
          <a:xfrm>
            <a:off x="10228320" y="3470760"/>
            <a:ext cx="564120" cy="564120"/>
          </a:xfrm>
          <a:prstGeom prst="rect">
            <a:avLst/>
          </a:prstGeom>
          <a:ln w="0">
            <a:noFill/>
          </a:ln>
        </p:spPr>
      </p:pic>
      <p:sp>
        <p:nvSpPr>
          <p:cNvPr id="94" name="Text 3"/>
          <p:cNvSpPr/>
          <p:nvPr/>
        </p:nvSpPr>
        <p:spPr>
          <a:xfrm>
            <a:off x="10228320" y="4264560"/>
            <a:ext cx="314856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272525"/>
                </a:solidFill>
                <a:latin typeface="Petrona Bold"/>
                <a:ea typeface="Petrona Bold"/>
              </a:rPr>
              <a:t>Calorie Burn Estimates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Text 4"/>
          <p:cNvSpPr/>
          <p:nvPr/>
        </p:nvSpPr>
        <p:spPr>
          <a:xfrm>
            <a:off x="10228320" y="4772880"/>
            <a:ext cx="3605400" cy="14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The app can estimate the calorie burn based on the user's descriptions and activity levels, providing accurate insights.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Rectangle 100"/>
          <p:cNvSpPr/>
          <p:nvPr/>
        </p:nvSpPr>
        <p:spPr>
          <a:xfrm>
            <a:off x="12502440" y="7607880"/>
            <a:ext cx="2054880" cy="6192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Image 4" descr="preencoded.png"/>
          <p:cNvPicPr/>
          <p:nvPr/>
        </p:nvPicPr>
        <p:blipFill>
          <a:blip r:embed="rId1"/>
          <a:stretch/>
        </p:blipFill>
        <p:spPr>
          <a:xfrm>
            <a:off x="9144000" y="837360"/>
            <a:ext cx="4878720" cy="6705720"/>
          </a:xfrm>
          <a:prstGeom prst="rect">
            <a:avLst/>
          </a:prstGeom>
          <a:ln w="0">
            <a:noFill/>
          </a:ln>
        </p:spPr>
      </p:pic>
      <p:sp>
        <p:nvSpPr>
          <p:cNvPr id="98" name="Text 17"/>
          <p:cNvSpPr/>
          <p:nvPr/>
        </p:nvSpPr>
        <p:spPr>
          <a:xfrm>
            <a:off x="793800" y="3028320"/>
            <a:ext cx="6230160" cy="7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5851"/>
              </a:lnSpc>
              <a:tabLst>
                <a:tab algn="l" pos="0"/>
              </a:tabLst>
            </a:pPr>
            <a:r>
              <a:rPr b="1" lang="en-US" sz="4650" spc="-1" strike="noStrike">
                <a:solidFill>
                  <a:srgbClr val="000000"/>
                </a:solidFill>
                <a:latin typeface="Petrona Bold"/>
                <a:ea typeface="Petrona Bold"/>
              </a:rPr>
              <a:t>Methodology Overview</a:t>
            </a:r>
            <a:endParaRPr b="0" lang="en-US" sz="4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 18"/>
          <p:cNvSpPr/>
          <p:nvPr/>
        </p:nvSpPr>
        <p:spPr>
          <a:xfrm>
            <a:off x="793800" y="4112640"/>
            <a:ext cx="7554240" cy="108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The methodology behind our calorie tracking app, which uses natural language processing (NLP) to analyze user inputs and provides personalized reports.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Rectangle 124"/>
          <p:cNvSpPr/>
          <p:nvPr/>
        </p:nvSpPr>
        <p:spPr>
          <a:xfrm>
            <a:off x="12344400" y="7315200"/>
            <a:ext cx="2212920" cy="9118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2" descr=""/>
          <p:cNvPicPr/>
          <p:nvPr/>
        </p:nvPicPr>
        <p:blipFill>
          <a:blip r:embed="rId1"/>
          <a:stretch/>
        </p:blipFill>
        <p:spPr>
          <a:xfrm rot="22200">
            <a:off x="905760" y="928800"/>
            <a:ext cx="4558320" cy="6888240"/>
          </a:xfrm>
          <a:prstGeom prst="rect">
            <a:avLst/>
          </a:prstGeom>
          <a:ln w="0">
            <a:noFill/>
          </a:ln>
        </p:spPr>
      </p:pic>
      <p:pic>
        <p:nvPicPr>
          <p:cNvPr id="102" name="Picture 6" descr=""/>
          <p:cNvPicPr/>
          <p:nvPr/>
        </p:nvPicPr>
        <p:blipFill>
          <a:blip r:embed="rId2"/>
          <a:stretch/>
        </p:blipFill>
        <p:spPr>
          <a:xfrm>
            <a:off x="5549760" y="2209680"/>
            <a:ext cx="9080280" cy="6019560"/>
          </a:xfrm>
          <a:prstGeom prst="rect">
            <a:avLst/>
          </a:prstGeom>
          <a:ln w="0">
            <a:noFill/>
          </a:ln>
        </p:spPr>
      </p:pic>
      <p:pic>
        <p:nvPicPr>
          <p:cNvPr id="103" name="Picture 3" descr=""/>
          <p:cNvPicPr/>
          <p:nvPr/>
        </p:nvPicPr>
        <p:blipFill>
          <a:blip r:embed="rId3"/>
          <a:stretch/>
        </p:blipFill>
        <p:spPr>
          <a:xfrm>
            <a:off x="5549760" y="431640"/>
            <a:ext cx="9080280" cy="143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2" descr=""/>
          <p:cNvPicPr/>
          <p:nvPr/>
        </p:nvPicPr>
        <p:blipFill>
          <a:blip r:embed="rId1"/>
          <a:stretch/>
        </p:blipFill>
        <p:spPr>
          <a:xfrm>
            <a:off x="0" y="12600"/>
            <a:ext cx="10769400" cy="3927240"/>
          </a:xfrm>
          <a:prstGeom prst="rect">
            <a:avLst/>
          </a:prstGeom>
          <a:ln w="0">
            <a:noFill/>
          </a:ln>
        </p:spPr>
      </p:pic>
      <p:pic>
        <p:nvPicPr>
          <p:cNvPr id="105" name="Picture 4" descr=""/>
          <p:cNvPicPr/>
          <p:nvPr/>
        </p:nvPicPr>
        <p:blipFill>
          <a:blip r:embed="rId2"/>
          <a:stretch/>
        </p:blipFill>
        <p:spPr>
          <a:xfrm>
            <a:off x="3860640" y="4289400"/>
            <a:ext cx="10769400" cy="3927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2" descr=""/>
          <p:cNvPicPr/>
          <p:nvPr/>
        </p:nvPicPr>
        <p:blipFill>
          <a:blip r:embed="rId1"/>
          <a:stretch/>
        </p:blipFill>
        <p:spPr>
          <a:xfrm>
            <a:off x="2343240" y="-13680"/>
            <a:ext cx="9943920" cy="8242920"/>
          </a:xfrm>
          <a:prstGeom prst="rect">
            <a:avLst/>
          </a:prstGeom>
          <a:ln w="0">
            <a:noFill/>
          </a:ln>
        </p:spPr>
      </p:pic>
      <p:sp>
        <p:nvSpPr>
          <p:cNvPr id="107" name="Rectangle 1"/>
          <p:cNvSpPr/>
          <p:nvPr/>
        </p:nvSpPr>
        <p:spPr>
          <a:xfrm>
            <a:off x="12573000" y="6858000"/>
            <a:ext cx="1984320" cy="13690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 19"/>
          <p:cNvSpPr/>
          <p:nvPr/>
        </p:nvSpPr>
        <p:spPr>
          <a:xfrm>
            <a:off x="793800" y="2150280"/>
            <a:ext cx="12540960" cy="7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5851"/>
              </a:lnSpc>
              <a:tabLst>
                <a:tab algn="l" pos="0"/>
              </a:tabLst>
            </a:pPr>
            <a:r>
              <a:rPr b="1" lang="en-US" sz="4650" spc="-1" strike="noStrike">
                <a:solidFill>
                  <a:srgbClr val="000000"/>
                </a:solidFill>
                <a:latin typeface="Petrona Bold"/>
                <a:ea typeface="Petrona Bold"/>
              </a:rPr>
              <a:t>Methodology Overview</a:t>
            </a:r>
            <a:endParaRPr b="0" lang="en-US" sz="4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Text 20"/>
          <p:cNvSpPr/>
          <p:nvPr/>
        </p:nvSpPr>
        <p:spPr>
          <a:xfrm>
            <a:off x="793800" y="3461760"/>
            <a:ext cx="2843280" cy="37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000000"/>
                </a:solidFill>
                <a:latin typeface="Petrona Bold"/>
                <a:ea typeface="Petrona Bold"/>
              </a:rPr>
              <a:t>User Input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Text 21"/>
          <p:cNvSpPr/>
          <p:nvPr/>
        </p:nvSpPr>
        <p:spPr>
          <a:xfrm>
            <a:off x="793800" y="4060440"/>
            <a:ext cx="2843280" cy="144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Users enter their food intake and exercise activities in a natural language format.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 22"/>
          <p:cNvSpPr/>
          <p:nvPr/>
        </p:nvSpPr>
        <p:spPr>
          <a:xfrm>
            <a:off x="4200480" y="3461760"/>
            <a:ext cx="2843280" cy="37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000000"/>
                </a:solidFill>
                <a:latin typeface="Petrona Bold"/>
                <a:ea typeface="Petrona Bold"/>
              </a:rPr>
              <a:t>Data Processing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 23"/>
          <p:cNvSpPr/>
          <p:nvPr/>
        </p:nvSpPr>
        <p:spPr>
          <a:xfrm>
            <a:off x="4200480" y="4060440"/>
            <a:ext cx="2843280" cy="144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The input is processed using NLP models to extract relevant data points.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Text 24"/>
          <p:cNvSpPr/>
          <p:nvPr/>
        </p:nvSpPr>
        <p:spPr>
          <a:xfrm>
            <a:off x="7607160" y="3461760"/>
            <a:ext cx="2843280" cy="37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000000"/>
                </a:solidFill>
                <a:latin typeface="Petrona Bold"/>
                <a:ea typeface="Petrona Bold"/>
              </a:rPr>
              <a:t>Calorie Calculation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Text 25"/>
          <p:cNvSpPr/>
          <p:nvPr/>
        </p:nvSpPr>
        <p:spPr>
          <a:xfrm>
            <a:off x="7607160" y="4060440"/>
            <a:ext cx="2843280" cy="181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A calorie calculation engine uses the extracted data to estimate the user's calorie intake and expenditure.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Text 26"/>
          <p:cNvSpPr/>
          <p:nvPr/>
        </p:nvSpPr>
        <p:spPr>
          <a:xfrm>
            <a:off x="11013480" y="3461760"/>
            <a:ext cx="2843280" cy="37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defTabSz="914400">
              <a:lnSpc>
                <a:spcPts val="2900"/>
              </a:lnSpc>
              <a:tabLst>
                <a:tab algn="l" pos="0"/>
              </a:tabLst>
            </a:pPr>
            <a:r>
              <a:rPr b="1" lang="en-US" sz="2300" spc="-1" strike="noStrike">
                <a:solidFill>
                  <a:srgbClr val="000000"/>
                </a:solidFill>
                <a:latin typeface="Petrona Bold"/>
                <a:ea typeface="Petrona Bold"/>
              </a:rPr>
              <a:t>Reporting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Text 27"/>
          <p:cNvSpPr/>
          <p:nvPr/>
        </p:nvSpPr>
        <p:spPr>
          <a:xfrm>
            <a:off x="11013480" y="4060440"/>
            <a:ext cx="2843280" cy="144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72525"/>
                </a:solidFill>
                <a:latin typeface="Inter"/>
                <a:ea typeface="Inter"/>
              </a:rPr>
              <a:t>The system generates reports and insights on the user's daily calorie intake and activity levels.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Rectangle 134"/>
          <p:cNvSpPr/>
          <p:nvPr/>
        </p:nvSpPr>
        <p:spPr>
          <a:xfrm>
            <a:off x="12115800" y="7086600"/>
            <a:ext cx="2441520" cy="11404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</TotalTime>
  <Application>LibreOffice/24.2.7.2$Linux_X86_64 LibreOffice_project/420$Build-2</Application>
  <AppVersion>15.0000</AppVersion>
  <Words>528</Words>
  <Paragraphs>81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2024-12-11T07:14:53Z</dcterms:created>
  <dc:creator>PptxGenJS</dc:creator>
  <dc:description/>
  <dc:language>en-US</dc:language>
  <cp:lastModifiedBy/>
  <dcterms:modified xsi:type="dcterms:W3CDTF">2025-06-15T22:07:22Z</dcterms:modified>
  <cp:revision>15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11</vt:i4>
  </property>
  <property fmtid="{D5CDD505-2E9C-101B-9397-08002B2CF9AE}" pid="3" name="PresentationFormat">
    <vt:lpwstr>Custom</vt:lpwstr>
  </property>
  <property fmtid="{D5CDD505-2E9C-101B-9397-08002B2CF9AE}" pid="4" name="Slides">
    <vt:i4>15</vt:i4>
  </property>
</Properties>
</file>